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5" r:id="rId1"/>
  </p:sldMasterIdLst>
  <p:notesMasterIdLst>
    <p:notesMasterId r:id="rId20"/>
  </p:notesMasterIdLst>
  <p:handoutMasterIdLst>
    <p:handoutMasterId r:id="rId21"/>
  </p:handoutMasterIdLst>
  <p:sldIdLst>
    <p:sldId id="259" r:id="rId2"/>
    <p:sldId id="258" r:id="rId3"/>
    <p:sldId id="267" r:id="rId4"/>
    <p:sldId id="260" r:id="rId5"/>
    <p:sldId id="261" r:id="rId6"/>
    <p:sldId id="264" r:id="rId7"/>
    <p:sldId id="262" r:id="rId8"/>
    <p:sldId id="272" r:id="rId9"/>
    <p:sldId id="271" r:id="rId10"/>
    <p:sldId id="276" r:id="rId11"/>
    <p:sldId id="270" r:id="rId12"/>
    <p:sldId id="266" r:id="rId13"/>
    <p:sldId id="269" r:id="rId14"/>
    <p:sldId id="268" r:id="rId15"/>
    <p:sldId id="273" r:id="rId16"/>
    <p:sldId id="26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194" autoAdjust="0"/>
  </p:normalViewPr>
  <p:slideViewPr>
    <p:cSldViewPr snapToGrid="0">
      <p:cViewPr varScale="1">
        <p:scale>
          <a:sx n="81" d="100"/>
          <a:sy n="81" d="100"/>
        </p:scale>
        <p:origin x="11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D14E5C-0D76-DD11-F6B6-494506FD3D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0481AC-3C03-C596-18D9-9C705CDD7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579AE-26AD-4EF8-967D-AC2271899797}" type="datetimeFigureOut">
              <a:rPr lang="en-US" smtClean="0"/>
              <a:t>24-Jun-23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9D2B4-9A3C-702A-089C-149A6B21CA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0B011-91C3-0562-1587-639846D170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61B5F-6101-44F9-8F97-55A4B6D7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08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4177B-8F6D-4A8D-9B14-47AD6BF0D83A}" type="datetimeFigureOut">
              <a:rPr lang="en-US" smtClean="0"/>
              <a:t>24-Jun-23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AB170-BE93-455F-A367-09E4C5FD3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51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Köszöntök mindenkit, Vágási Zsolt vagyok, az dolgozatom címe Ipari robot vezérlése kézmozdulatokkal.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vezető tanáraim Dr. Szántó Zoltán és Dr. Márton Lőrinc voltak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u-H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5848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fenti táblázatban látható, hogy a robot melyik csuklója és a Kinect kamera által érzékelt ízületek vannak egymásnak megfeleltetve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B170-BE93-455F-A367-09E4C5FD32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Miután a szögeket kinyertem, át kellett alakítani, egy olyan formába, amit a Baxter robot felismer és amivel vezérelni lehet azt. Ehhez minden csuklóra kellett egy képlet, amivel át tudtam alakítani. Ezt úgy oldottam meg, hogy lemértem a végpontokat, amit az átlagfelhasználó meg tud tenni mindenik csuklón, majd ugyanezeket a pozíciókat a roboton és ezekből számoltam egy egyenest. A fenti ábrán látható a könyök egyenlete.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805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Baxter robot és a Kinect-</a:t>
            </a:r>
            <a:r>
              <a:rPr lang="hu-H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használó eszköz sajnos nem volt egymással kompatibilis. Mivel a Baxter robot vezérlésére használt könyvtár Python 2.7 alapú és a Kinect SDK pedig Windowson fut, ezért szükségem volt egy köztes szerver beiktatására, ami egyszerre tud a két komponenssel kommunikálni. Ez egy ROS csomópontként működik, ami így megkapja a Baxter adatait és a felhasználó eszközével pedig ZMQ-n keresztül kommunikál.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1673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rendszerben történő kommunikáció két szálon van megoldva. Az első szál feladata, hogy a felhasználótól érkező parancsokat begyűjtse és vezérelje a robotot aszerint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8593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második szál pedig a robottól érkező adatokat publikálja a feliratkozott kliensek felé.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1962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rendszer kivitelezésében tesztelés szempontjából lemértem egy előre meghatározott mozgás sorozat alatti paramétereket. Ezek láthatóak az ábrán. Jól kivehető a négy csukló, amiket meg tudtam vezérelni. Az első, illetve utolsó kettő diagram a mozdulatok szerint változik, míg a középső három véletlenszerű és zajos.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B170-BE93-455F-A367-09E4C5FD32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64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Fent látható a rendszer felhasználói felülete, ami viszonylag egyszerű. Itt tudja a felhasználó kiválasztani, hogy milyen legyen a követés típusa, illetve, hogy a Kinect melyik kamerájának képét akarja látni. Ezek kiválasztása után látható a kiválasztott kamerakép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7342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rendszert lehet még többféleképpen is fejleszteni. Az egyik ilyen, hogy több ízület adatait kinyerjük, így egy még pontosabb követést tudnánk elérni, a másik, a felhasználók elmentése és az arcfelismerés használata ezek azonosításához, a harmadik, pedig egy webszerver használata, amivel akárhonnan használható lenne a rendszer.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AB170-BE93-455F-A367-09E4C5FD32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4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 ipari robotok egyre </a:t>
            </a:r>
            <a:r>
              <a:rPr lang="hu-H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sokoldalubbak</a:t>
            </a: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Olyan szerkezetek, amely egy vagy több robotkarból állnak, alkalmasak nehéz fizikai munkák hatékony és pontos elvégzésére, emellett monoton munkák esetében sem csökken idővel a pontosságuk. Mik a robotkarok?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robotkarok olyan mechanikus szerkezetek, amelyek a robotok fő mozgatóegységeit alkotják. A robotkarok részei, egy rögzített alap, csuklók, szegmensek és egy végberendezés, ami a robotnak a megfogó eszköze. Ez lehet többféle, például motorikus, vagy vákuumos.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robotika egyik alap feladata a robotkarok megvezérlése. Ezt kétféleképpen lehet megközelíteni, az első, hogy direkt kinematikai feladatként tekintünk rá. Ez azt az elvet foglalja magába, hogy a robot csuklóinak szögéből és szegmenseinek hosszából meghatározzuk a végberendezés pozícióját a térben. A második, hogy inverz kinematikai feladatként tekintjük. Ez azt jelenti, hogy a végberendezés pozíciójából számoljuk vissza, hogy milyen szögeket kell a csuklók felvegyenek.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334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robotika egyik alap feladata a robotkarok megvezérlése. Ezt kétféleképpen lehet megközelíteni, az első, hogy direkt kinematikai feladatként tekintünk rá. Ez azt az elvet foglalja magába, hogy a robot csuklóinak szögéből és szegmenseinek hosszából meghatározzuk a végberendezés pozícióját a térben. A második, hogy inverz kinematikai feladatként tekintjük. Ez azt jelenti, hogy a végberendezés pozíciójából számoljuk vissza, hogy milyen szögeket kell a csuklók felvegyenek.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157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dolgozatomban a cél egy olyan rendszer tervezése és megvalósítása volt, ami képes a felhasználó mozdulatait lekövetni, illetve egy ipari robotra illeszteni azokat. A vezérelt ipari robot mozgása le kellett tudja követni a felhasználó mozgását. Továbbá a rendszer funkciói közé kell tartozzon a robotkar végberendezéseinek vezérlése, illetve egy meghatározott kézmozdulat, ami leállítsa a követés folyamatát.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101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fenti ábrán látható a rendszer használati esettdiagramja. Amint látható, a felhasználónak lehetősége van az alkalmazást elindítani, kiválasztani a követés módját (lehet szimmetrikus, hogyha a felhasználó és a robot iránya megegyezik, vagy lehet tükrözött, ha a felhasználó szemben áll a robottal), illetve tudja ki tudja választani, hogy milyen kameraképet akar látni. Ezután a felhasználó mozdulatokkal tudja a robot karjait irányítani, majd hogyha a karjait „X” alakzatba teszi, a követés leáll és a robot visszamegy egy előre meghatározott állapotba.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631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rendszer funkcionális követelményei közé tartozik, hogy kell mutatnia a képet, amiből a felhasználó ízületeiből adatokat nyerünk ki, a rendszernek rendelkeznie kell egy leállítási gesztussal, amivel biztonságosan meg lehet állítani a követést. Ezen kívül a felhasználónak ki tudja választani, a helyzetétől függően, hogy hogyan akarja, hogy a robot kövesse, ahogy azt az előbb is említettem.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rendszer nem funkcionális követelményei, hogy Windows operációs rendszer kell a futásához, szükséges a Kinect SDK és azonos hálózaton kell legyen a robottal.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052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Ahogy az a fenti ábrán is látható, a rendszer két nagy részből áll. Az egyik a felhasználói interfész. Ez a része a rendszernek tartalmazza a kezelőfelületet és ez a rész felelős a felhasználó mozdulatainak a rögzítéséért. Ez áll a felhasználó számítógépéből és egy Kinect kamerából.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másik része a rendszernek felel a robot vezérléséért. Ez áll egy szerverből és a dolgozatban használt Baxter robotból.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963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Ahogy az a rendszer architektúrájában látszik, a rendszerben egy Baxter robotot használtam. Ezt kellett megvezérelni. A Baxter egy kétkarú ipari robot, karonként hét szabadságfokkal. A Baxter egy kooperatív robot, ami annyit jelent, hogy ezt a robotot, kifejezetten az emberek közötti munkára tervezték. Rendelkezik különféle biztonsági funkciókkal, ezek közül a legfontosabb, hogy érzékeli a körülötte lévő embereket, tárgyakat és érzékeli, hogyha valamivel vagy valakivel nem tervezett kontaktusba kerül, ilyenkor leállítsa a folyamatot, amit épp végez. A Baxter roboton Robot Operating System vagy ROS fut.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4170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felhasználó mozdulatainak felismeréséhez egy Kinect kamerát használtam. A robot vezérlésére direkt geometriai feladatként tekintettem. Habár az inverz kinematikai megoldás nagyobb pontosságot biztosított volna, viszont így sok esetben nem egyezett volna meg a robot és a felhasználó mozgása. A direkt geometria alkalmazásával ez elérhető, viszont így nem volt lehetőségem mind a lehetséges hét csuklót vezérelni, ehelyett csak négyre volt elegendő információm.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D00B-FBEC-4643-8BC9-4454E314A395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818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9D27-3947-E352-A401-2BFF285BC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5816C-8CA5-7C33-8354-A6087CD3A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3C6DC-1BD8-74AA-875B-FBF0AC32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E1A2-7DF4-4CA8-8509-BDB60F9FB28E}" type="datetime2">
              <a:rPr lang="en-US" smtClean="0"/>
              <a:t>Saturday, 24 June,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8A0B1-DAE3-FAA3-E16E-F5865BFFD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0428-9177-31B6-EC31-A3FA6FCD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4515-FE50-65DF-C86F-CAB593E8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7EA3A-E31E-FF6E-ED02-041E7C44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9FD1-FB95-206C-1EE9-ACF56712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0342-1914-4C53-BEB0-0F4E4057CEC6}" type="datetime2">
              <a:rPr lang="en-US" smtClean="0"/>
              <a:t>Saturday, 24 June,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B81B-FE8C-E8C5-8331-B964E3124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A46A1-C88C-0521-2B50-6A1AE5BC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5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374F7-7076-A478-32A8-4D08F2D28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258F9-623B-422E-0E11-FBCF6AADF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1EED9-7D18-63E0-A277-31749CC8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6D2C-4490-4CA6-B02D-049A65281750}" type="datetime2">
              <a:rPr lang="en-US" smtClean="0"/>
              <a:t>Saturday, 24 June,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6971C-0305-040B-4DE0-ED27E4F4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B2959-63CB-657C-5A06-642C6DC4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9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B7E9-5CFF-2CEF-B6EA-0978D65D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FBD99-2BA1-9945-FD20-22612F84E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EBF01-00A0-8C3A-AC1C-AD917D89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95D0-49C8-44DC-B0CB-DEAA725E76AC}" type="datetime2">
              <a:rPr lang="en-US" smtClean="0"/>
              <a:t>Saturday, 24 June,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3921-4160-9A5B-9DE4-2B94C38A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52E6A-0D52-B741-5151-0D56EB07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r>
              <a:rPr lang="hu-HU" dirty="0"/>
              <a:t>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AF3E-3CA5-6FD7-5C59-E31699B6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B0E76-F52C-8B92-CE4E-20659F71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64996-D033-98D8-E0D3-F719ACE4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11A0-E9AC-4CA7-ACD0-57BC78266201}" type="datetime2">
              <a:rPr lang="en-US" smtClean="0"/>
              <a:t>Saturday, 24 June,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B24FB-727C-F1A3-DDC4-B8F6F153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55B25-47C9-EED8-5D0C-D335078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9124-49DC-A9B5-EB56-BE18AEB4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9FD96-2CAF-429F-25C8-A8713587B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D57F6-2922-88CA-FEEB-06DC8D450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ADEBA-CB94-36BC-386D-53E36A26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91808-AEBB-435A-8639-6DB25565723C}" type="datetime2">
              <a:rPr lang="en-US" smtClean="0"/>
              <a:t>Saturday, 24 June,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BD70-D192-9768-9405-63C538C3A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FD3B4-AAEF-AE32-5833-50C1F893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8AA0-6707-91DD-9CC5-474F89D6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F656F-B93D-0F75-1AE6-78426F9DA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D2528-9DCF-0E8C-1890-A6309A756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31CE0-2C42-F731-88F3-0E2E078D2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B75F7-1E9E-0267-9F10-5C1D9D623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51173-35D9-C546-4E8F-FBB8235B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0773-FD49-46FA-881D-DE65FEDD2825}" type="datetime2">
              <a:rPr lang="en-US" smtClean="0"/>
              <a:t>Saturday, 24 June,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6012E7-EDCE-FA41-2285-BF1E6DAD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8C2DD3-8E6F-0983-89A8-04099668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8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CA96-6B13-FC53-B454-52CE458F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42599-5DB2-E310-A869-4E2C3272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7AB7-2153-407A-A378-5CEB02BAD738}" type="datetime2">
              <a:rPr lang="en-US" smtClean="0"/>
              <a:t>Saturday, 24 June,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05873-D503-A0D4-A440-6155C833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82E83-907B-027D-B6DC-6066719D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1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59740-6602-BC57-5ADF-3BD42EC7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64A3-BEFA-4272-B8A0-618935C8AD68}" type="datetime2">
              <a:rPr lang="en-US" smtClean="0"/>
              <a:t>Saturday, 24 June,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06404-A7FC-F271-28AE-6B90399C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4921B-3AA1-2D7F-F140-2090C795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3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EED6-BE66-AFF9-A12A-164C97E7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81E29-AA5B-212A-41C8-7ACB2B2D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3DB81-E791-0ECD-0ACB-FDA84F885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E6645-E88B-3023-18AB-9254D6D2D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F0C4-D628-40AD-B94B-54244FA17B26}" type="datetime2">
              <a:rPr lang="en-US" smtClean="0"/>
              <a:t>Saturday, 24 June,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C0B20-CAA4-5C21-1C75-B7AD1904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C0F4D-3740-92B1-6A30-B440F4BC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528C-E9D2-450D-657D-CAB293D4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58D0B-15F8-CCD0-133B-C84EDBBE5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7F046-2CA8-D7AA-717A-10098BCA0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91D1-13EC-F085-AAD1-1B45DA7E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DDE0-BB45-436C-8431-1146BB7D3354}" type="datetime2">
              <a:rPr lang="en-US" smtClean="0"/>
              <a:t>Saturday, 24 June,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99454-C316-5134-5567-C4AB3621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E7EB7-81C1-9F7D-C8EE-23CEF175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2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BD322-5F07-5EF5-BA37-090BB7B0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886C6-0E1E-5831-EEB2-4308A8FAE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A9AE-D530-A1BE-D786-9043C009C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E7754-8ACA-4446-BF1D-6D4EAA7509C2}" type="datetime2">
              <a:rPr lang="en-US" smtClean="0"/>
              <a:t>Saturday, 24 June,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D5F2A-1DA4-9465-2CBF-19D33FDEE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020E3-DDF7-B338-F188-F1CD8603A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6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51484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>
              <a:spcAft>
                <a:spcPts val="0"/>
              </a:spcAft>
            </a:pPr>
            <a:r>
              <a:rPr lang="hu-HU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Ipari robot vezérlése kézmozdulatokkal</a:t>
            </a:r>
            <a:br>
              <a:rPr lang="hu-HU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hu-HU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Államvizsga dolgozat</a:t>
            </a:r>
            <a:br>
              <a:rPr lang="hu-HU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hu-HU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2023</a:t>
            </a:r>
            <a:endParaRPr lang="hu-HU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074708"/>
            <a:ext cx="4985711" cy="141816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hu-HU" sz="2000" dirty="0"/>
              <a:t>Témavezető:</a:t>
            </a:r>
          </a:p>
          <a:p>
            <a:pPr algn="l"/>
            <a:r>
              <a:rPr lang="hu-HU" sz="2000" dirty="0"/>
              <a:t>Dr. ing. Márton Lőrinc</a:t>
            </a:r>
            <a:br>
              <a:rPr lang="hu-HU" sz="2000" dirty="0"/>
            </a:br>
            <a:r>
              <a:rPr lang="hu-HU" sz="2000" dirty="0"/>
              <a:t>Dr. ing. Szántó Zoltán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256867" y="5074708"/>
            <a:ext cx="4793426" cy="141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2000" dirty="0"/>
              <a:t>Hallgató:</a:t>
            </a:r>
          </a:p>
          <a:p>
            <a:pPr algn="r"/>
            <a:r>
              <a:rPr lang="hu-HU" sz="2000" dirty="0"/>
              <a:t>Vágási Zsolt-Ferenc</a:t>
            </a:r>
          </a:p>
        </p:txBody>
      </p:sp>
    </p:spTree>
    <p:extLst>
      <p:ext uri="{BB962C8B-B14F-4D97-AF65-F5344CB8AC3E}">
        <p14:creationId xmlns:p14="http://schemas.microsoft.com/office/powerpoint/2010/main" val="1872936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394-17FB-6C4F-2E25-33E3032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18BB59D-4F5E-5297-AA37-D9A6538B3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496596"/>
              </p:ext>
            </p:extLst>
          </p:nvPr>
        </p:nvGraphicFramePr>
        <p:xfrm>
          <a:off x="5647663" y="365126"/>
          <a:ext cx="6042892" cy="274621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021446">
                  <a:extLst>
                    <a:ext uri="{9D8B030D-6E8A-4147-A177-3AD203B41FA5}">
                      <a16:colId xmlns:a16="http://schemas.microsoft.com/office/drawing/2014/main" val="2572938624"/>
                    </a:ext>
                  </a:extLst>
                </a:gridCol>
                <a:gridCol w="3021446">
                  <a:extLst>
                    <a:ext uri="{9D8B030D-6E8A-4147-A177-3AD203B41FA5}">
                      <a16:colId xmlns:a16="http://schemas.microsoft.com/office/drawing/2014/main" val="3205591352"/>
                    </a:ext>
                  </a:extLst>
                </a:gridCol>
              </a:tblGrid>
              <a:tr h="549242">
                <a:tc>
                  <a:txBody>
                    <a:bodyPr/>
                    <a:lstStyle/>
                    <a:p>
                      <a:r>
                        <a:rPr lang="hu-HU" dirty="0"/>
                        <a:t>Robot </a:t>
                      </a:r>
                      <a:r>
                        <a:rPr lang="hu-HU" dirty="0" err="1"/>
                        <a:t>Joints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User </a:t>
                      </a:r>
                      <a:r>
                        <a:rPr lang="hu-HU" dirty="0" err="1"/>
                        <a:t>joints</a:t>
                      </a:r>
                      <a:r>
                        <a:rPr lang="hu-HU" dirty="0"/>
                        <a:t> </a:t>
                      </a:r>
                      <a:r>
                        <a:rPr lang="en-US" dirty="0"/>
                        <a:t>-&gt; </a:t>
                      </a:r>
                      <a:r>
                        <a:rPr lang="hu-HU" dirty="0"/>
                        <a:t>Kinect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283271"/>
                  </a:ext>
                </a:extLst>
              </a:tr>
              <a:tr h="549242">
                <a:tc>
                  <a:txBody>
                    <a:bodyPr/>
                    <a:lstStyle/>
                    <a:p>
                      <a:r>
                        <a:rPr lang="hu-HU" dirty="0"/>
                        <a:t>left_s1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shoulder_left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576429"/>
                  </a:ext>
                </a:extLst>
              </a:tr>
              <a:tr h="5492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left_s0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/>
                        <a:t>shoulder_left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84290"/>
                  </a:ext>
                </a:extLst>
              </a:tr>
              <a:tr h="5492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left_e1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elbow_left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906563"/>
                  </a:ext>
                </a:extLst>
              </a:tr>
              <a:tr h="5492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left_e0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elbow_left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3920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05CB4-7334-4EBD-EC94-1BECC75D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r>
              <a:rPr lang="hu-HU"/>
              <a:t>/16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6B964-14BF-DE34-DFD1-3D134C026291}"/>
              </a:ext>
            </a:extLst>
          </p:cNvPr>
          <p:cNvSpPr txBox="1"/>
          <p:nvPr/>
        </p:nvSpPr>
        <p:spPr>
          <a:xfrm>
            <a:off x="501445" y="1517037"/>
            <a:ext cx="455725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Robot </a:t>
            </a:r>
            <a:r>
              <a:rPr lang="hu-HU" sz="2800" dirty="0"/>
              <a:t>csuklói  </a:t>
            </a:r>
            <a:r>
              <a:rPr lang="ro-RO" sz="2800" dirty="0"/>
              <a:t>-</a:t>
            </a:r>
            <a:r>
              <a:rPr lang="en-US" sz="2800" dirty="0"/>
              <a:t>&gt;</a:t>
            </a:r>
            <a:r>
              <a:rPr lang="hu-HU" sz="2800" dirty="0"/>
              <a:t> Felhasználó</a:t>
            </a:r>
            <a:r>
              <a:rPr lang="en-US" sz="2800" dirty="0"/>
              <a:t> </a:t>
            </a:r>
            <a:r>
              <a:rPr lang="hu-HU" sz="2800" dirty="0"/>
              <a:t>ízületei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A39F7-0803-A9AF-E6B0-D26F75C3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2425"/>
            <a:ext cx="4020360" cy="382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D72EC-8F9E-E676-D924-F25526B7A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63" y="3228457"/>
            <a:ext cx="5604411" cy="34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</a:t>
            </a:r>
            <a:endParaRPr lang="hu-H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909457" cy="4351338"/>
          </a:xfrm>
        </p:spPr>
        <p:txBody>
          <a:bodyPr/>
          <a:lstStyle/>
          <a:p>
            <a:r>
              <a:rPr lang="hu-HU" dirty="0"/>
              <a:t>Felhasználó ízületeiből kinyert szögek feldolgozása</a:t>
            </a:r>
          </a:p>
          <a:p>
            <a:pPr lvl="1"/>
            <a:r>
              <a:rPr lang="hu-HU" dirty="0"/>
              <a:t>Felhasználó jobb könyökének szögei</a:t>
            </a:r>
            <a:endParaRPr lang="en-US" dirty="0"/>
          </a:p>
          <a:p>
            <a:pPr lvl="1"/>
            <a:r>
              <a:rPr lang="en-US" dirty="0"/>
              <a:t>Baxter right_e0 </a:t>
            </a:r>
            <a:r>
              <a:rPr lang="en-US" dirty="0" err="1"/>
              <a:t>csukl</a:t>
            </a:r>
            <a:r>
              <a:rPr lang="hu-HU" dirty="0"/>
              <a:t>ó szögei</a:t>
            </a:r>
            <a:r>
              <a:rPr lang="en-US" dirty="0"/>
              <a:t> </a:t>
            </a:r>
            <a:endParaRPr lang="hu-HU" dirty="0"/>
          </a:p>
          <a:p>
            <a:pPr lvl="1"/>
            <a:r>
              <a:rPr lang="hu-HU" dirty="0"/>
              <a:t>Szögek átalakítása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1AD4A-1ECF-3B49-6CE3-336027DC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r>
              <a:rPr lang="hu-HU" dirty="0"/>
              <a:t>/17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7A0C0-C705-56B6-279A-11479FD2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5" y="1248316"/>
            <a:ext cx="5644736" cy="43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</a:t>
            </a:r>
            <a:endParaRPr lang="hu-H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hu-HU" dirty="0"/>
              <a:t>Komponensek közötti kommunikáció</a:t>
            </a:r>
          </a:p>
          <a:p>
            <a:pPr lvl="1"/>
            <a:r>
              <a:rPr lang="hu-HU" dirty="0"/>
              <a:t>Kompatibilitási probléma</a:t>
            </a:r>
          </a:p>
          <a:p>
            <a:pPr lvl="1"/>
            <a:r>
              <a:rPr lang="hu-HU" dirty="0"/>
              <a:t>Egy köztes szerver használata</a:t>
            </a:r>
          </a:p>
          <a:p>
            <a:pPr lvl="1"/>
            <a:r>
              <a:rPr lang="hu-HU" dirty="0"/>
              <a:t>Két párhuzamos szál használata</a:t>
            </a:r>
          </a:p>
          <a:p>
            <a:pPr lvl="1"/>
            <a:r>
              <a:rPr lang="hu-HU" dirty="0"/>
              <a:t>Párhuzamos kommunikáció a robottal és a felhasználói résszel</a:t>
            </a:r>
          </a:p>
          <a:p>
            <a:pPr lvl="1"/>
            <a:r>
              <a:rPr lang="hu-HU" dirty="0"/>
              <a:t>ROS és ZMQ használata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AAE8-6887-7229-6BBB-143F9433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r>
              <a:rPr lang="hu-HU" dirty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1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</a:t>
            </a:r>
            <a:endParaRPr lang="hu-HU" noProof="0" dirty="0"/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CE35662D-5783-C739-2C21-3FB5C28D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818570" cy="384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4F790-EB2F-1BBF-0D02-87A0CF82B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hu-HU" dirty="0"/>
              <a:t>Parancsokat fogadó szál</a:t>
            </a:r>
          </a:p>
          <a:p>
            <a:pPr lvl="1"/>
            <a:r>
              <a:rPr lang="hu-HU" dirty="0"/>
              <a:t>A felhasználótól érkező parancsokat fogadja és feldolgozza</a:t>
            </a:r>
          </a:p>
          <a:p>
            <a:pPr lvl="1"/>
            <a:r>
              <a:rPr lang="hu-HU" dirty="0"/>
              <a:t>Request/Reply minta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DBCAF-F13E-B1B7-9841-C3AA82E7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r>
              <a:rPr lang="hu-HU" dirty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21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dirty="0"/>
              <a:t>Megvalósítás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328" y="1785690"/>
            <a:ext cx="5091545" cy="4351338"/>
          </a:xfrm>
        </p:spPr>
        <p:txBody>
          <a:bodyPr/>
          <a:lstStyle/>
          <a:p>
            <a:r>
              <a:rPr lang="hu-HU" dirty="0"/>
              <a:t>Publikáló szál</a:t>
            </a:r>
          </a:p>
          <a:p>
            <a:pPr lvl="1"/>
            <a:r>
              <a:rPr lang="hu-HU" dirty="0"/>
              <a:t>A Robot adatait folyamatosan publikálja</a:t>
            </a:r>
          </a:p>
          <a:p>
            <a:pPr lvl="1"/>
            <a:r>
              <a:rPr lang="hu-HU" dirty="0"/>
              <a:t>Publish/Subscribe minta</a:t>
            </a:r>
          </a:p>
          <a:p>
            <a:pPr lvl="1"/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A0910-3136-A632-8936-2ED77B22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r>
              <a:rPr lang="hu-HU" dirty="0"/>
              <a:t>/17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35D1F-6122-75DE-E5A2-14CF429D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00" y="1253331"/>
            <a:ext cx="6097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87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82AA1C-805E-B209-8260-111D122D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0"/>
            <a:ext cx="57340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4CD35-A834-A452-96CF-11BDBDD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Mérések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2136-4165-3973-74DC-2CD08C6D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hu-HU" dirty="0"/>
              <a:t>Adott mozdulatok elvégzése és párhuzamosan a robot paramétereinek mentése</a:t>
            </a:r>
          </a:p>
          <a:p>
            <a:r>
              <a:rPr lang="hu-HU" dirty="0"/>
              <a:t>Vezérelt csuklók: </a:t>
            </a:r>
          </a:p>
          <a:p>
            <a:pPr marL="457200" lvl="1" indent="0">
              <a:buNone/>
            </a:pPr>
            <a:r>
              <a:rPr lang="hu-HU" dirty="0"/>
              <a:t>right_s0, right_s1, right_e0, right_e1</a:t>
            </a:r>
          </a:p>
          <a:p>
            <a:r>
              <a:rPr lang="hu-HU" dirty="0"/>
              <a:t>Nem vezérelt csuklók: </a:t>
            </a:r>
          </a:p>
          <a:p>
            <a:pPr marL="457200" lvl="1" indent="0">
              <a:buNone/>
            </a:pPr>
            <a:r>
              <a:rPr lang="hu-HU" dirty="0"/>
              <a:t>right_w0, right_w1, right_w2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AA71C-68E6-7D8E-0B35-50CF99D2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731" y="6356350"/>
            <a:ext cx="2743200" cy="365125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r>
              <a:rPr lang="hu-HU" dirty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2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Felhasználói felület</a:t>
            </a:r>
            <a:endParaRPr lang="hu-H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hu-HU" noProof="0" dirty="0"/>
              <a:t>Egyszer</a:t>
            </a:r>
            <a:r>
              <a:rPr lang="hu-HU" dirty="0"/>
              <a:t>ű kezelő felület</a:t>
            </a:r>
          </a:p>
          <a:p>
            <a:r>
              <a:rPr lang="hu-HU" dirty="0"/>
              <a:t>Követés típusának kiválasztása</a:t>
            </a:r>
          </a:p>
          <a:p>
            <a:r>
              <a:rPr lang="hu-HU" dirty="0"/>
              <a:t>Kamera kép kiválasztása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E69EF111-E846-885F-0939-A40D0074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97" y="1911325"/>
            <a:ext cx="3727584" cy="32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342AE-CE94-0082-21F9-27739BC9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r>
              <a:rPr lang="hu-HU" dirty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0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A1C5-057B-1411-8260-C32F453E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Következtetések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0671-980D-B829-8B8D-847FF5054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  <a:p>
            <a:pPr lvl="1"/>
            <a:r>
              <a:rPr lang="hu-HU" dirty="0"/>
              <a:t>Felhasználó követése</a:t>
            </a:r>
          </a:p>
          <a:p>
            <a:pPr lvl="1"/>
            <a:r>
              <a:rPr lang="hu-HU" dirty="0"/>
              <a:t>Megfogó eszköz vezérlése kézmozdulattal</a:t>
            </a:r>
          </a:p>
          <a:p>
            <a:pPr lvl="1"/>
            <a:r>
              <a:rPr lang="hu-HU" dirty="0"/>
              <a:t>Vészleállítási gesztus</a:t>
            </a:r>
          </a:p>
          <a:p>
            <a:r>
              <a:rPr lang="hu-HU" dirty="0"/>
              <a:t>Fejlesztési lehetőségek </a:t>
            </a:r>
          </a:p>
          <a:p>
            <a:pPr lvl="1"/>
            <a:r>
              <a:rPr lang="hu-HU" dirty="0"/>
              <a:t>Pontosság javítása</a:t>
            </a:r>
          </a:p>
          <a:p>
            <a:pPr lvl="1"/>
            <a:r>
              <a:rPr lang="hu-HU" dirty="0"/>
              <a:t>Felhasználók elmentése</a:t>
            </a:r>
          </a:p>
          <a:p>
            <a:pPr lvl="1"/>
            <a:r>
              <a:rPr lang="hu-HU" dirty="0"/>
              <a:t>Arcfelismerés használata</a:t>
            </a:r>
          </a:p>
          <a:p>
            <a:pPr lvl="1"/>
            <a:r>
              <a:rPr lang="hu-HU" dirty="0"/>
              <a:t>Webszerver használata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D680-894E-6552-E5CC-A02871E7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17</a:t>
            </a:fld>
            <a:r>
              <a:rPr lang="hu-HU" dirty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4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FE80-12A6-702B-6E6F-29EC8289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4CA84B8">
            <a:hlinkClick r:id="" action="ppaction://media"/>
            <a:extLst>
              <a:ext uri="{FF2B5EF4-FFF2-40B4-BE49-F238E27FC236}">
                <a16:creationId xmlns:a16="http://schemas.microsoft.com/office/drawing/2014/main" id="{526164FD-EAC5-9A40-946F-C8EA2626B2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5B7F4-34C6-6BB1-4678-13D2229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18</a:t>
            </a:fld>
            <a:r>
              <a:rPr lang="hu-HU" dirty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3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dirty="0"/>
              <a:t>Bevezető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9473" cy="4351338"/>
          </a:xfrm>
        </p:spPr>
        <p:txBody>
          <a:bodyPr/>
          <a:lstStyle/>
          <a:p>
            <a:r>
              <a:rPr lang="hu-HU" dirty="0"/>
              <a:t>Mik a robotkarok? </a:t>
            </a:r>
          </a:p>
          <a:p>
            <a:pPr lvl="1"/>
            <a:r>
              <a:rPr lang="hu-HU" noProof="0" dirty="0"/>
              <a:t>Mechanikus szerkezetek, amelyek az emberi kar mozgását imitálják</a:t>
            </a:r>
          </a:p>
          <a:p>
            <a:pPr lvl="1"/>
            <a:r>
              <a:rPr lang="hu-HU" noProof="0" dirty="0"/>
              <a:t>Felépítés: rögzített alap, csuklók, szegmensek, végberendezés.</a:t>
            </a:r>
          </a:p>
          <a:p>
            <a:pPr lvl="1"/>
            <a:r>
              <a:rPr lang="hu-HU" noProof="0" dirty="0"/>
              <a:t>Előnyök: nagy pontosság, ismételhetőség, növelt hatékonyság</a:t>
            </a:r>
          </a:p>
          <a:p>
            <a:r>
              <a:rPr lang="hu-HU" dirty="0"/>
              <a:t>Vezérlés</a:t>
            </a:r>
          </a:p>
          <a:p>
            <a:pPr lvl="1"/>
            <a:r>
              <a:rPr lang="hu-HU" noProof="0" dirty="0"/>
              <a:t>Direkt kinematika </a:t>
            </a:r>
          </a:p>
          <a:p>
            <a:pPr lvl="1"/>
            <a:r>
              <a:rPr lang="hu-HU" dirty="0"/>
              <a:t>Inverz kinematika</a:t>
            </a:r>
            <a:endParaRPr lang="hu-H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D4A3D-FA10-960E-7AF4-CA2FFC48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r>
              <a:rPr lang="hu-HU" dirty="0"/>
              <a:t>/17</a:t>
            </a:r>
            <a:endParaRPr lang="en-US" dirty="0"/>
          </a:p>
        </p:txBody>
      </p:sp>
      <p:pic>
        <p:nvPicPr>
          <p:cNvPr id="5122" name="Picture 2" descr="Universal Robots Introduces Its Strongest Robotic Arm Yet - IEEE Spectrum">
            <a:extLst>
              <a:ext uri="{FF2B5EF4-FFF2-40B4-BE49-F238E27FC236}">
                <a16:creationId xmlns:a16="http://schemas.microsoft.com/office/drawing/2014/main" id="{0E2CCC19-7C58-967D-3343-BA4AB675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73" y="1444289"/>
            <a:ext cx="5729015" cy="39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9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dirty="0"/>
              <a:t>Bevezető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48150" cy="4351338"/>
          </a:xfrm>
        </p:spPr>
        <p:txBody>
          <a:bodyPr/>
          <a:lstStyle/>
          <a:p>
            <a:r>
              <a:rPr lang="hu-HU" dirty="0"/>
              <a:t>Gesztusvezérlés</a:t>
            </a:r>
          </a:p>
          <a:p>
            <a:pPr lvl="2"/>
            <a:r>
              <a:rPr lang="hu-HU" dirty="0"/>
              <a:t>Lehetővé teszi az embernek, hogy természetes és intuitív mozdulatokkal irányítsa a robotokat, vagy egyéb eszközöket.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CA6F-A5C2-3B53-79D9-783323A0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r>
              <a:rPr lang="hu-HU" dirty="0"/>
              <a:t>/17</a:t>
            </a:r>
            <a:endParaRPr lang="en-US" dirty="0"/>
          </a:p>
        </p:txBody>
      </p:sp>
      <p:pic>
        <p:nvPicPr>
          <p:cNvPr id="7170" name="Picture 2" descr="Gesture Control Icons - Free SVG &amp; PNG Gesture Control Images - Noun Project">
            <a:extLst>
              <a:ext uri="{FF2B5EF4-FFF2-40B4-BE49-F238E27FC236}">
                <a16:creationId xmlns:a16="http://schemas.microsoft.com/office/drawing/2014/main" id="{79605220-CFF6-943F-58A6-0C1573F2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70" y="1825625"/>
            <a:ext cx="2754630" cy="275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5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dirty="0"/>
              <a:t>Célkitűzések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85360" cy="4351338"/>
          </a:xfrm>
        </p:spPr>
        <p:txBody>
          <a:bodyPr/>
          <a:lstStyle/>
          <a:p>
            <a:r>
              <a:rPr lang="hu-HU" dirty="0"/>
              <a:t>Egy rendszer megvalósítása, ami képes egy kamera képe alapján a felhasználó mozdulatait lekövetni</a:t>
            </a:r>
          </a:p>
          <a:p>
            <a:r>
              <a:rPr lang="hu-HU" dirty="0"/>
              <a:t>A robot megfogó eszközeinek vezérlése kézmozdulatokkal</a:t>
            </a:r>
          </a:p>
          <a:p>
            <a:r>
              <a:rPr lang="hu-HU" dirty="0"/>
              <a:t>A követési folyamat leállítása kézmozdulattal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81982-9B54-7FE8-789A-9A364412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r>
              <a:rPr lang="hu-HU" dirty="0"/>
              <a:t>/17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6E7DE-C433-127E-A602-FFE745F5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53987" cy="36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9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dirty="0"/>
              <a:t>Követelmény specifikáció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hu-H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B403E-1F58-1F04-D9BB-0CD2F837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4475"/>
            <a:ext cx="2743200" cy="365125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r>
              <a:rPr lang="hu-HU" dirty="0"/>
              <a:t>/17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D27D9-360F-421D-F96E-AA7FD7D2A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1470956"/>
            <a:ext cx="655411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0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dirty="0"/>
              <a:t>Követelmény specifikáció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Funkcionális követelmények</a:t>
            </a:r>
          </a:p>
          <a:p>
            <a:pPr lvl="1"/>
            <a:r>
              <a:rPr lang="hu-HU" noProof="0" dirty="0"/>
              <a:t>Kamerakép mutatás</a:t>
            </a:r>
            <a:r>
              <a:rPr lang="hu-HU" dirty="0"/>
              <a:t>a</a:t>
            </a:r>
          </a:p>
          <a:p>
            <a:pPr lvl="1"/>
            <a:r>
              <a:rPr lang="hu-HU" dirty="0"/>
              <a:t>Vészl</a:t>
            </a:r>
            <a:r>
              <a:rPr lang="hu-HU" noProof="0" dirty="0" err="1"/>
              <a:t>eállítási</a:t>
            </a:r>
            <a:r>
              <a:rPr lang="hu-HU" noProof="0" dirty="0"/>
              <a:t> gesztus</a:t>
            </a:r>
          </a:p>
          <a:p>
            <a:pPr lvl="1"/>
            <a:r>
              <a:rPr lang="hu-HU" noProof="0" dirty="0"/>
              <a:t>A követés </a:t>
            </a:r>
            <a:r>
              <a:rPr lang="hu-HU" dirty="0"/>
              <a:t>típusának kiválasztása (szimmetrikus vagy tükrözött)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Kinekt</a:t>
            </a:r>
            <a:r>
              <a:rPr lang="hu-HU" dirty="0"/>
              <a:t> kamera terében csak egy felhasználó lehet</a:t>
            </a:r>
          </a:p>
          <a:p>
            <a:r>
              <a:rPr lang="hu-HU" dirty="0"/>
              <a:t>Nem funkcionális követelmények</a:t>
            </a:r>
          </a:p>
          <a:p>
            <a:pPr lvl="1"/>
            <a:r>
              <a:rPr lang="hu-HU" noProof="0" dirty="0"/>
              <a:t>Windows alapú</a:t>
            </a:r>
          </a:p>
          <a:p>
            <a:pPr lvl="1"/>
            <a:r>
              <a:rPr lang="hu-HU" dirty="0"/>
              <a:t>Kinect SDK</a:t>
            </a:r>
          </a:p>
          <a:p>
            <a:pPr lvl="1"/>
            <a:r>
              <a:rPr lang="hu-HU" noProof="0" dirty="0"/>
              <a:t>WPF applikáció</a:t>
            </a:r>
          </a:p>
          <a:p>
            <a:pPr lvl="1"/>
            <a:r>
              <a:rPr lang="hu-HU" noProof="0" dirty="0" err="1"/>
              <a:t>Wireless</a:t>
            </a:r>
            <a:r>
              <a:rPr lang="hu-HU" noProof="0" dirty="0"/>
              <a:t> csatlakozás</a:t>
            </a:r>
          </a:p>
          <a:p>
            <a:endParaRPr lang="hu-HU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817A5-1EA9-0544-9EDD-4EDBD58F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r>
              <a:rPr lang="hu-HU" dirty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rendszer architektúrája</a:t>
            </a:r>
            <a:endParaRPr lang="hu-H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hu-HU" noProof="0" dirty="0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F9E06B0-4CF8-3D64-F94D-C505AD9E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40" y="1690688"/>
            <a:ext cx="9080320" cy="507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8A4EE-09C8-B87D-37ED-C8C44E5C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r>
              <a:rPr lang="hu-HU" dirty="0"/>
              <a:t>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0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Baxter Robot</a:t>
            </a:r>
            <a:endParaRPr lang="hu-H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909457" cy="4351338"/>
          </a:xfrm>
        </p:spPr>
        <p:txBody>
          <a:bodyPr/>
          <a:lstStyle/>
          <a:p>
            <a:r>
              <a:rPr lang="hu-HU" dirty="0"/>
              <a:t>Robot vezérlése</a:t>
            </a:r>
          </a:p>
          <a:p>
            <a:pPr lvl="1"/>
            <a:r>
              <a:rPr lang="hu-HU" dirty="0"/>
              <a:t>Baxter robot</a:t>
            </a:r>
          </a:p>
          <a:p>
            <a:pPr lvl="1"/>
            <a:r>
              <a:rPr lang="hu-HU" dirty="0"/>
              <a:t>ROS operációs rendszer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BED4C-E14B-AC41-95CA-A60A87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r>
              <a:rPr lang="hu-HU" dirty="0"/>
              <a:t>/17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00625-ED94-C50B-CD06-F5D8124A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3075"/>
            <a:ext cx="527758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8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Kinect kamera</a:t>
            </a:r>
            <a:endParaRPr lang="hu-H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909457" cy="4351338"/>
          </a:xfrm>
        </p:spPr>
        <p:txBody>
          <a:bodyPr/>
          <a:lstStyle/>
          <a:p>
            <a:r>
              <a:rPr lang="hu-HU" dirty="0"/>
              <a:t>Kézmozdulatok felismerése</a:t>
            </a:r>
            <a:endParaRPr lang="en-US" dirty="0"/>
          </a:p>
          <a:p>
            <a:pPr lvl="1"/>
            <a:r>
              <a:rPr lang="en-US" dirty="0"/>
              <a:t>Skeletal tracking</a:t>
            </a:r>
            <a:endParaRPr lang="hu-HU" dirty="0"/>
          </a:p>
          <a:p>
            <a:pPr lvl="1"/>
            <a:r>
              <a:rPr lang="hu-HU" dirty="0"/>
              <a:t>Ízületek szögeinek kinyerése (direkt geometriai feladat)</a:t>
            </a:r>
          </a:p>
          <a:p>
            <a:pPr lvl="1"/>
            <a:r>
              <a:rPr lang="hu-HU" dirty="0"/>
              <a:t>Felhasználó keze állapotának felismerése</a:t>
            </a:r>
          </a:p>
          <a:p>
            <a:pPr lvl="1"/>
            <a:r>
              <a:rPr lang="hu-HU" dirty="0"/>
              <a:t>Leállító gesztus</a:t>
            </a:r>
          </a:p>
        </p:txBody>
      </p:sp>
      <p:pic>
        <p:nvPicPr>
          <p:cNvPr id="1026" name="Picture 2" descr="Kinect - Wikipedia">
            <a:extLst>
              <a:ext uri="{FF2B5EF4-FFF2-40B4-BE49-F238E27FC236}">
                <a16:creationId xmlns:a16="http://schemas.microsoft.com/office/drawing/2014/main" id="{39FE385B-DB11-F357-3E99-9417AC61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615"/>
            <a:ext cx="5059680" cy="309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D63D0-A512-CCD3-A4C5-CB02CAF9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r>
              <a:rPr lang="hu-HU" dirty="0"/>
              <a:t>/17</a:t>
            </a:r>
            <a:endParaRPr lang="en-US" dirty="0"/>
          </a:p>
        </p:txBody>
      </p:sp>
      <p:pic>
        <p:nvPicPr>
          <p:cNvPr id="3074" name="Picture 2" descr="− Kinect Skeleton Tracking points. Fig. 4 − Kinect Skeleton Tracking... |  Download Scientific Diagram">
            <a:extLst>
              <a:ext uri="{FF2B5EF4-FFF2-40B4-BE49-F238E27FC236}">
                <a16:creationId xmlns:a16="http://schemas.microsoft.com/office/drawing/2014/main" id="{4C7ACBDB-B48F-96D5-D973-C2F5CF77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45" y="3020276"/>
            <a:ext cx="3537155" cy="351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2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</TotalTime>
  <Words>1511</Words>
  <Application>Microsoft Office PowerPoint</Application>
  <PresentationFormat>Widescreen</PresentationFormat>
  <Paragraphs>151</Paragraphs>
  <Slides>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Ipari robot vezérlése kézmozdulatokkal Államvizsga dolgozat 2023</vt:lpstr>
      <vt:lpstr>Bevezető</vt:lpstr>
      <vt:lpstr>Bevezető</vt:lpstr>
      <vt:lpstr>Célkitűzések</vt:lpstr>
      <vt:lpstr>Követelmény specifikáció</vt:lpstr>
      <vt:lpstr>Követelmény specifikáció</vt:lpstr>
      <vt:lpstr>A rendszer architektúrája</vt:lpstr>
      <vt:lpstr>Baxter Robot</vt:lpstr>
      <vt:lpstr>Kinect kamera</vt:lpstr>
      <vt:lpstr>Megvalósítás</vt:lpstr>
      <vt:lpstr>Megvalósítás</vt:lpstr>
      <vt:lpstr>Megvalósítás</vt:lpstr>
      <vt:lpstr>Megvalósítás</vt:lpstr>
      <vt:lpstr>Megvalósítás</vt:lpstr>
      <vt:lpstr>Mérések</vt:lpstr>
      <vt:lpstr>Felhasználói felület</vt:lpstr>
      <vt:lpstr>Következtetések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Ipari robot vezérlése kézmozdulatokkal</dc:title>
  <dc:creator>Zsolt-Ferenc Vágási</dc:creator>
  <cp:lastModifiedBy>Zsolt-Ferenc Vágási</cp:lastModifiedBy>
  <cp:revision>29</cp:revision>
  <dcterms:created xsi:type="dcterms:W3CDTF">2023-06-20T13:22:15Z</dcterms:created>
  <dcterms:modified xsi:type="dcterms:W3CDTF">2023-06-24T11:36:05Z</dcterms:modified>
</cp:coreProperties>
</file>